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4"/>
  </p:sldMasterIdLst>
  <p:notesMasterIdLst>
    <p:notesMasterId r:id="rId6"/>
  </p:notesMasterIdLst>
  <p:sldIdLst>
    <p:sldId id="604" r:id="rId5"/>
  </p:sldIdLst>
  <p:sldSz cx="9144000" cy="5143500" type="screen16x9"/>
  <p:notesSz cx="9926638" cy="14355763"/>
  <p:defaultTextStyle>
    <a:defPPr>
      <a:defRPr lang="de-DE"/>
    </a:defPPr>
    <a:lvl1pPr algn="l" defTabSz="685800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342900" indent="114300" algn="l" defTabSz="685800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685800" indent="228600" algn="l" defTabSz="685800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028700" indent="342900" algn="l" defTabSz="685800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371600" indent="457200" algn="l" defTabSz="685800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  <p15:guide id="3" pos="291">
          <p15:clr>
            <a:srgbClr val="A4A3A4"/>
          </p15:clr>
        </p15:guide>
        <p15:guide id="4" pos="2898">
          <p15:clr>
            <a:srgbClr val="A4A3A4"/>
          </p15:clr>
        </p15:guide>
        <p15:guide id="5" orient="horz">
          <p15:clr>
            <a:srgbClr val="A4A3A4"/>
          </p15:clr>
        </p15:guide>
        <p15:guide id="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76965"/>
    <a:srgbClr val="DDD8B4"/>
    <a:srgbClr val="A5A6A5"/>
    <a:srgbClr val="D9ECF7"/>
    <a:srgbClr val="72122E"/>
    <a:srgbClr val="C5BD76"/>
    <a:srgbClr val="7DB0CA"/>
    <a:srgbClr val="003082"/>
    <a:srgbClr val="000000"/>
    <a:srgbClr val="AAAD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74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39" y="36"/>
      </p:cViewPr>
      <p:guideLst>
        <p:guide orient="horz" pos="1620"/>
        <p:guide pos="2880"/>
        <p:guide pos="291"/>
        <p:guide pos="2898"/>
        <p:guide orient="horz"/>
        <p:guide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543" cy="720281"/>
          </a:xfrm>
          <a:prstGeom prst="rect">
            <a:avLst/>
          </a:prstGeom>
        </p:spPr>
        <p:txBody>
          <a:bodyPr vert="horz" lIns="138751" tIns="69376" rIns="138751" bIns="69376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800">
                <a:latin typeface="+mn-lt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5622798" y="0"/>
            <a:ext cx="4301543" cy="720281"/>
          </a:xfrm>
          <a:prstGeom prst="rect">
            <a:avLst/>
          </a:prstGeom>
        </p:spPr>
        <p:txBody>
          <a:bodyPr vert="horz" lIns="138751" tIns="69376" rIns="138751" bIns="69376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800" smtClean="0">
                <a:latin typeface="+mn-lt"/>
              </a:defRPr>
            </a:lvl1pPr>
          </a:lstStyle>
          <a:p>
            <a:pPr>
              <a:defRPr/>
            </a:pPr>
            <a:fld id="{6C198659-F068-415D-B090-F972E45E1071}" type="datetimeFigureOut">
              <a:rPr lang="de-DE"/>
              <a:pPr>
                <a:defRPr/>
              </a:pPr>
              <a:t>28.02.2019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57225" y="1793875"/>
            <a:ext cx="8612188" cy="4845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8751" tIns="69376" rIns="138751" bIns="69376" rtlCol="0" anchor="ctr"/>
          <a:lstStyle/>
          <a:p>
            <a:pPr lvl="0"/>
            <a:endParaRPr lang="de-DE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992664" y="6908711"/>
            <a:ext cx="7941310" cy="5652582"/>
          </a:xfrm>
          <a:prstGeom prst="rect">
            <a:avLst/>
          </a:prstGeom>
        </p:spPr>
        <p:txBody>
          <a:bodyPr vert="horz" lIns="138751" tIns="69376" rIns="138751" bIns="69376" rtlCol="0"/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13635484"/>
            <a:ext cx="4301543" cy="720280"/>
          </a:xfrm>
          <a:prstGeom prst="rect">
            <a:avLst/>
          </a:prstGeom>
        </p:spPr>
        <p:txBody>
          <a:bodyPr vert="horz" lIns="138751" tIns="69376" rIns="138751" bIns="69376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800">
                <a:latin typeface="+mn-lt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5622798" y="13635484"/>
            <a:ext cx="4301543" cy="720280"/>
          </a:xfrm>
          <a:prstGeom prst="rect">
            <a:avLst/>
          </a:prstGeom>
        </p:spPr>
        <p:txBody>
          <a:bodyPr vert="horz" lIns="138751" tIns="69376" rIns="138751" bIns="69376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800" smtClean="0">
                <a:latin typeface="+mn-lt"/>
              </a:defRPr>
            </a:lvl1pPr>
          </a:lstStyle>
          <a:p>
            <a:pPr>
              <a:defRPr/>
            </a:pPr>
            <a:fld id="{39E8EA27-D4B9-44AF-B1BE-FDB978B3FC6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4978753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685800" rtl="0" fontAlgn="base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fontAlgn="base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fontAlgn="base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fontAlgn="base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fontAlgn="base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 4" descr="shutterstock_52412596_BST04längerHP60ppt-01.jp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698" y="457200"/>
            <a:ext cx="8216900" cy="4381500"/>
          </a:xfrm>
          <a:prstGeom prst="rect">
            <a:avLst/>
          </a:prstGeom>
        </p:spPr>
      </p:pic>
      <p:sp>
        <p:nvSpPr>
          <p:cNvPr id="6" name="Rechteck 5"/>
          <p:cNvSpPr/>
          <p:nvPr userDrawn="1"/>
        </p:nvSpPr>
        <p:spPr>
          <a:xfrm>
            <a:off x="1333500" y="4208801"/>
            <a:ext cx="6475433" cy="6680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de-DE"/>
          </a:p>
        </p:txBody>
      </p:sp>
      <p:pic>
        <p:nvPicPr>
          <p:cNvPr id="7" name="Bild 6" descr="BS_Logo_49mm_sRGB_300dpi.png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259" y="4576556"/>
            <a:ext cx="2747820" cy="331632"/>
          </a:xfrm>
          <a:prstGeom prst="rect">
            <a:avLst/>
          </a:prstGeom>
        </p:spPr>
      </p:pic>
      <p:sp>
        <p:nvSpPr>
          <p:cNvPr id="8" name="Titel 5"/>
          <p:cNvSpPr>
            <a:spLocks noGrp="1"/>
          </p:cNvSpPr>
          <p:nvPr>
            <p:ph type="ctrTitle" hasCustomPrompt="1"/>
          </p:nvPr>
        </p:nvSpPr>
        <p:spPr>
          <a:xfrm>
            <a:off x="469900" y="1547407"/>
            <a:ext cx="8201026" cy="640714"/>
          </a:xfrm>
          <a:prstGeom prst="rect">
            <a:avLst/>
          </a:prstGeom>
        </p:spPr>
        <p:txBody>
          <a:bodyPr/>
          <a:lstStyle>
            <a:lvl1pPr algn="ctr">
              <a:defRPr sz="3200">
                <a:solidFill>
                  <a:schemeClr val="bg1"/>
                </a:solidFill>
              </a:defRPr>
            </a:lvl1pPr>
          </a:lstStyle>
          <a:p>
            <a:r>
              <a:rPr lang="de-DE" sz="3200" dirty="0" smtClean="0"/>
              <a:t>Präsentation Master </a:t>
            </a:r>
            <a:endParaRPr lang="de-DE" sz="3200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64150" y="2527200"/>
            <a:ext cx="8206776" cy="211772"/>
          </a:xfrm>
          <a:prstGeom prst="rect">
            <a:avLst/>
          </a:prstGeom>
        </p:spPr>
        <p:txBody>
          <a:bodyPr wrap="none" anchor="t" anchorCtr="0">
            <a:noAutofit/>
          </a:bodyPr>
          <a:lstStyle>
            <a:lvl1pPr marL="0" marR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3082"/>
              </a:buClr>
              <a:buSzTx/>
              <a:buFont typeface="Wingdings" panose="05000000000000000000" pitchFamily="2" charset="2"/>
              <a:buNone/>
              <a:tabLst/>
              <a:defRPr sz="170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algn="ctr"/>
            <a:r>
              <a:rPr lang="de-DE" dirty="0" smtClean="0"/>
              <a:t>Juni 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28151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292" y="576000"/>
            <a:ext cx="8208001" cy="64800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292" y="1369219"/>
            <a:ext cx="8208001" cy="3447816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</p:txBody>
      </p:sp>
      <p:sp>
        <p:nvSpPr>
          <p:cNvPr id="10" name="Datumsplatzhalt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6DC2D2E3-7657-4479-B7FF-3A3D292423BC}" type="datetime1">
              <a:rPr lang="de-DE" smtClean="0"/>
              <a:t>28.02.2019</a:t>
            </a:fld>
            <a:endParaRPr lang="de-DE" dirty="0"/>
          </a:p>
        </p:txBody>
      </p:sp>
      <p:sp>
        <p:nvSpPr>
          <p:cNvPr id="11" name="Fußzeilenplatzhalt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Pflegeszenarien, Ziele und Maßnahmen im LK Hameln-Pyrmont </a:t>
            </a:r>
            <a:endParaRPr lang="de-DE" dirty="0"/>
          </a:p>
        </p:txBody>
      </p:sp>
      <p:sp>
        <p:nvSpPr>
          <p:cNvPr id="12" name="Foliennummernplatzhalt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29765-C5F1-42F3-9922-E8747C5CD8F5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905097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2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292" y="576000"/>
            <a:ext cx="8208001" cy="64800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292" y="1369218"/>
            <a:ext cx="3939402" cy="3450805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757738" y="1369218"/>
            <a:ext cx="3918555" cy="3450805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algn="r"/>
            <a:fld id="{5AE14CC9-2A64-4F6A-9059-F0D694339A31}" type="datetime1">
              <a:rPr lang="de-DE" smtClean="0"/>
              <a:t>28.02.2019</a:t>
            </a:fld>
            <a:endParaRPr lang="de-DE" dirty="0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DE" smtClean="0"/>
              <a:t>Pflegeszenarien, Ziele und Maßnahmen im LK Hameln-Pyrmont </a:t>
            </a:r>
            <a:endParaRPr lang="de-DE" dirty="0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9729765-C5F1-42F3-9922-E8747C5CD8F5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869636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mit Hintergr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 userDrawn="1"/>
        </p:nvSpPr>
        <p:spPr>
          <a:xfrm>
            <a:off x="468016" y="470829"/>
            <a:ext cx="8206621" cy="4348976"/>
          </a:xfrm>
          <a:prstGeom prst="rect">
            <a:avLst/>
          </a:prstGeom>
          <a:solidFill>
            <a:srgbClr val="B0CDD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45927" y="576000"/>
            <a:ext cx="8020104" cy="64800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545927" y="1369219"/>
            <a:ext cx="8020104" cy="3358056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082E00AE-C7B8-4712-A7E0-35E5533AC3FA}" type="datetime1">
              <a:rPr lang="de-DE" smtClean="0"/>
              <a:t>28.02.2019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Pflegeszenarien, Ziele und Maßnahmen im LK Hameln-Pyrmont </a:t>
            </a:r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29765-C5F1-42F3-9922-E8747C5CD8F5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816062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2 Inhalte mit Hintergr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 userDrawn="1"/>
        </p:nvSpPr>
        <p:spPr>
          <a:xfrm>
            <a:off x="468016" y="470829"/>
            <a:ext cx="8206621" cy="4348976"/>
          </a:xfrm>
          <a:prstGeom prst="rect">
            <a:avLst/>
          </a:prstGeom>
          <a:solidFill>
            <a:srgbClr val="B0CDD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545926" y="1369218"/>
            <a:ext cx="3861767" cy="3349431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0"/>
          </p:nvPr>
        </p:nvSpPr>
        <p:spPr>
          <a:xfrm>
            <a:off x="4757738" y="1369218"/>
            <a:ext cx="3808293" cy="3349431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545927" y="576000"/>
            <a:ext cx="8020104" cy="64800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9" name="Datumsplatzhalter 8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algn="r"/>
            <a:fld id="{969A9F23-5EFD-4319-88B8-B41E91E0EE77}" type="datetime1">
              <a:rPr lang="de-DE" smtClean="0"/>
              <a:t>28.02.2019</a:t>
            </a:fld>
            <a:endParaRPr lang="de-DE" dirty="0"/>
          </a:p>
        </p:txBody>
      </p:sp>
      <p:sp>
        <p:nvSpPr>
          <p:cNvPr id="10" name="Fußzeilenplatzhalt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DE" smtClean="0"/>
              <a:t>Pflegeszenarien, Ziele und Maßnahmen im LK Hameln-Pyrmont </a:t>
            </a:r>
            <a:endParaRPr lang="de-DE" dirty="0"/>
          </a:p>
        </p:txBody>
      </p:sp>
      <p:sp>
        <p:nvSpPr>
          <p:cNvPr id="11" name="Foliennummernplatzhalter 10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9729765-C5F1-42F3-9922-E8747C5CD8F5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590679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bschluss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 3" descr="shutterstock_52412596_BST04längerHP60ppt-01.jp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698" y="457200"/>
            <a:ext cx="8216900" cy="4381500"/>
          </a:xfrm>
          <a:prstGeom prst="rect">
            <a:avLst/>
          </a:prstGeom>
        </p:spPr>
      </p:pic>
      <p:sp>
        <p:nvSpPr>
          <p:cNvPr id="9" name="Rechteck 8"/>
          <p:cNvSpPr/>
          <p:nvPr userDrawn="1"/>
        </p:nvSpPr>
        <p:spPr>
          <a:xfrm>
            <a:off x="1332000" y="4208801"/>
            <a:ext cx="6476400" cy="6680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 userDrawn="1"/>
        </p:nvSpPr>
        <p:spPr>
          <a:xfrm>
            <a:off x="1360392" y="4528868"/>
            <a:ext cx="64417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000" spc="0" dirty="0" err="1">
                <a:solidFill>
                  <a:srgbClr val="003082"/>
                </a:solidFill>
              </a:rPr>
              <a:t>www.bertelsmann-stiftung.de</a:t>
            </a:r>
            <a:endParaRPr lang="de-DE" sz="2000" spc="0" dirty="0">
              <a:solidFill>
                <a:srgbClr val="003082"/>
              </a:solidFill>
            </a:endParaRPr>
          </a:p>
        </p:txBody>
      </p:sp>
      <p:grpSp>
        <p:nvGrpSpPr>
          <p:cNvPr id="25" name="Gruppierung 24"/>
          <p:cNvGrpSpPr/>
          <p:nvPr userDrawn="1"/>
        </p:nvGrpSpPr>
        <p:grpSpPr>
          <a:xfrm>
            <a:off x="1658242" y="3829761"/>
            <a:ext cx="5667290" cy="372259"/>
            <a:chOff x="1586281" y="3351403"/>
            <a:chExt cx="5667290" cy="372259"/>
          </a:xfrm>
        </p:grpSpPr>
        <p:sp>
          <p:nvSpPr>
            <p:cNvPr id="6" name="Textfeld 5"/>
            <p:cNvSpPr txBox="1"/>
            <p:nvPr userDrawn="1"/>
          </p:nvSpPr>
          <p:spPr>
            <a:xfrm>
              <a:off x="1586281" y="3411584"/>
              <a:ext cx="218136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200" dirty="0">
                  <a:solidFill>
                    <a:schemeClr val="bg1"/>
                  </a:solidFill>
                </a:rPr>
                <a:t>Besuchen</a:t>
              </a:r>
              <a:r>
                <a:rPr lang="de-DE" sz="1200" baseline="0" dirty="0">
                  <a:solidFill>
                    <a:schemeClr val="bg1"/>
                  </a:solidFill>
                </a:rPr>
                <a:t> Sie uns auch auf      </a:t>
              </a:r>
              <a:endParaRPr lang="de-DE" sz="1200" dirty="0">
                <a:solidFill>
                  <a:schemeClr val="bg1"/>
                </a:solidFill>
              </a:endParaRPr>
            </a:p>
          </p:txBody>
        </p:sp>
        <p:pic>
          <p:nvPicPr>
            <p:cNvPr id="11" name="Bild 10" descr="XING_300dpi_ohne_Claim.png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33139" y="3351403"/>
              <a:ext cx="620432" cy="372259"/>
            </a:xfrm>
            <a:prstGeom prst="rect">
              <a:avLst/>
            </a:prstGeom>
          </p:spPr>
        </p:pic>
        <p:pic>
          <p:nvPicPr>
            <p:cNvPr id="12" name="Bild 11" descr="YouTube.png"/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98596" y="3437477"/>
              <a:ext cx="475717" cy="197898"/>
            </a:xfrm>
            <a:prstGeom prst="rect">
              <a:avLst/>
            </a:prstGeom>
          </p:spPr>
        </p:pic>
        <p:pic>
          <p:nvPicPr>
            <p:cNvPr id="13" name="Bild 12" descr="TwitterLogo_white.png"/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08763" y="3397249"/>
              <a:ext cx="280423" cy="280423"/>
            </a:xfrm>
            <a:prstGeom prst="rect">
              <a:avLst/>
            </a:prstGeom>
          </p:spPr>
        </p:pic>
        <p:pic>
          <p:nvPicPr>
            <p:cNvPr id="15" name="Bild 14" descr="Facebook_weiss.png"/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36250" y="3421896"/>
              <a:ext cx="264267" cy="223974"/>
            </a:xfrm>
            <a:prstGeom prst="rect">
              <a:avLst/>
            </a:prstGeom>
          </p:spPr>
        </p:pic>
      </p:grpSp>
      <p:sp>
        <p:nvSpPr>
          <p:cNvPr id="14" name="Titel 5"/>
          <p:cNvSpPr>
            <a:spLocks noGrp="1"/>
          </p:cNvSpPr>
          <p:nvPr>
            <p:ph type="ctrTitle" hasCustomPrompt="1"/>
          </p:nvPr>
        </p:nvSpPr>
        <p:spPr>
          <a:xfrm>
            <a:off x="469900" y="1547407"/>
            <a:ext cx="8201026" cy="640714"/>
          </a:xfrm>
          <a:prstGeom prst="rect">
            <a:avLst/>
          </a:prstGeom>
        </p:spPr>
        <p:txBody>
          <a:bodyPr/>
          <a:lstStyle>
            <a:lvl1pPr algn="ctr">
              <a:defRPr sz="3200">
                <a:solidFill>
                  <a:schemeClr val="bg1"/>
                </a:solidFill>
              </a:defRPr>
            </a:lvl1pPr>
          </a:lstStyle>
          <a:p>
            <a:r>
              <a:rPr lang="de-DE" sz="3200" dirty="0" smtClean="0"/>
              <a:t>Abschlussfolie</a:t>
            </a:r>
            <a:endParaRPr lang="de-DE" sz="3200" dirty="0"/>
          </a:p>
        </p:txBody>
      </p:sp>
    </p:spTree>
    <p:extLst>
      <p:ext uri="{BB962C8B-B14F-4D97-AF65-F5344CB8AC3E}">
        <p14:creationId xmlns:p14="http://schemas.microsoft.com/office/powerpoint/2010/main" val="2365640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>
          <a:xfrm>
            <a:off x="6096000" y="5014912"/>
            <a:ext cx="1905000" cy="12858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BD20A852-427B-4F19-9EF3-61558177AD27}" type="datetime1">
              <a:rPr lang="de-DE" smtClean="0"/>
              <a:t>28.02.2019</a:t>
            </a:fld>
            <a:endParaRPr lang="de-DE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>
          <a:xfrm>
            <a:off x="381000" y="114300"/>
            <a:ext cx="5080000" cy="1714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Pflegeszenarien, Ziele und Maßnahmen im LK Hameln-Pyrmont </a:t>
            </a:r>
            <a:endParaRPr lang="de-DE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>
          <a:xfrm>
            <a:off x="8077200" y="5014912"/>
            <a:ext cx="685800" cy="12858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Seite </a:t>
            </a:r>
            <a:fld id="{C7319460-60A3-4929-9D4F-34627EE5EF05}" type="slidenum">
              <a:rPr lang="de-DE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06488805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65667" y="576263"/>
            <a:ext cx="8212666" cy="6344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dirty="0"/>
              <a:t>Titelmasterformat durch Klicken bearbeiten</a:t>
            </a:r>
            <a:endParaRPr lang="en-US" altLang="de-DE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65667" y="1370013"/>
            <a:ext cx="8212666" cy="3210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dirty="0"/>
              <a:t>Textmasterformat bearbeiten</a:t>
            </a:r>
          </a:p>
          <a:p>
            <a:pPr lvl="1"/>
            <a:r>
              <a:rPr lang="de-DE" altLang="de-DE" dirty="0"/>
              <a:t>Zweite Ebene</a:t>
            </a:r>
          </a:p>
          <a:p>
            <a:pPr lvl="2"/>
            <a:r>
              <a:rPr lang="de-DE" altLang="de-DE" dirty="0"/>
              <a:t>Dritte Ebene</a:t>
            </a:r>
          </a:p>
          <a:p>
            <a:pPr lvl="3"/>
            <a:r>
              <a:rPr lang="de-DE" altLang="de-DE" dirty="0"/>
              <a:t>Vierte Ebene</a:t>
            </a:r>
          </a:p>
        </p:txBody>
      </p:sp>
      <p:cxnSp>
        <p:nvCxnSpPr>
          <p:cNvPr id="12" name="Gerade Verbindung 11"/>
          <p:cNvCxnSpPr/>
          <p:nvPr userDrawn="1"/>
        </p:nvCxnSpPr>
        <p:spPr>
          <a:xfrm>
            <a:off x="468293" y="468000"/>
            <a:ext cx="8208000" cy="0"/>
          </a:xfrm>
          <a:prstGeom prst="line">
            <a:avLst/>
          </a:prstGeom>
          <a:ln w="12700">
            <a:solidFill>
              <a:srgbClr val="A5A6A5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Gerade Verbindung 12"/>
          <p:cNvCxnSpPr/>
          <p:nvPr userDrawn="1"/>
        </p:nvCxnSpPr>
        <p:spPr>
          <a:xfrm>
            <a:off x="468293" y="4824000"/>
            <a:ext cx="8208000" cy="0"/>
          </a:xfrm>
          <a:prstGeom prst="line">
            <a:avLst/>
          </a:prstGeom>
          <a:ln w="12700">
            <a:solidFill>
              <a:srgbClr val="A5A6A5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4" name="Bild 13" descr="BS_Logo_49mm_sRGB_300dpi.png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0788" y="132289"/>
            <a:ext cx="1908000" cy="230276"/>
          </a:xfrm>
          <a:prstGeom prst="rect">
            <a:avLst/>
          </a:prstGeom>
        </p:spPr>
      </p:pic>
      <p:sp>
        <p:nvSpPr>
          <p:cNvPr id="18" name="Fußzeilenplatzhalter 4"/>
          <p:cNvSpPr txBox="1">
            <a:spLocks/>
          </p:cNvSpPr>
          <p:nvPr userDrawn="1"/>
        </p:nvSpPr>
        <p:spPr>
          <a:xfrm>
            <a:off x="5275730" y="531644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de-DE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sp>
        <p:nvSpPr>
          <p:cNvPr id="15" name="Datumsplatzhalter 2"/>
          <p:cNvSpPr>
            <a:spLocks noGrp="1"/>
          </p:cNvSpPr>
          <p:nvPr>
            <p:ph type="dt" sz="half" idx="2"/>
          </p:nvPr>
        </p:nvSpPr>
        <p:spPr>
          <a:xfrm>
            <a:off x="7667367" y="4822865"/>
            <a:ext cx="943753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676965"/>
                </a:solidFill>
              </a:defRPr>
            </a:lvl1pPr>
          </a:lstStyle>
          <a:p>
            <a:pPr algn="r"/>
            <a:fld id="{D234199E-DB81-4D47-AE0B-F9BE30FDC6E4}" type="datetime1">
              <a:rPr lang="de-DE" smtClean="0"/>
              <a:t>28.02.2019</a:t>
            </a:fld>
            <a:endParaRPr lang="de-DE" dirty="0"/>
          </a:p>
        </p:txBody>
      </p:sp>
      <p:sp>
        <p:nvSpPr>
          <p:cNvPr id="16" name="Fußzeilenplatzhalter 3"/>
          <p:cNvSpPr>
            <a:spLocks noGrp="1"/>
          </p:cNvSpPr>
          <p:nvPr>
            <p:ph type="ftr" sz="quarter" idx="3"/>
          </p:nvPr>
        </p:nvSpPr>
        <p:spPr>
          <a:xfrm>
            <a:off x="384605" y="4822865"/>
            <a:ext cx="7184208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676965"/>
                </a:solidFill>
              </a:defRPr>
            </a:lvl1pPr>
          </a:lstStyle>
          <a:p>
            <a:r>
              <a:rPr lang="de-DE" smtClean="0"/>
              <a:t>Pflegeszenarien, Ziele und Maßnahmen im LK Hameln-Pyrmont </a:t>
            </a:r>
            <a:endParaRPr lang="de-DE" dirty="0"/>
          </a:p>
        </p:txBody>
      </p:sp>
      <p:sp>
        <p:nvSpPr>
          <p:cNvPr id="19" name="Foliennummernplatzhalter 4"/>
          <p:cNvSpPr>
            <a:spLocks noGrp="1"/>
          </p:cNvSpPr>
          <p:nvPr>
            <p:ph type="sldNum" sz="quarter" idx="4"/>
          </p:nvPr>
        </p:nvSpPr>
        <p:spPr>
          <a:xfrm>
            <a:off x="8346988" y="4822865"/>
            <a:ext cx="427859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676965"/>
                </a:solidFill>
              </a:defRPr>
            </a:lvl1pPr>
          </a:lstStyle>
          <a:p>
            <a:fld id="{F9729765-C5F1-42F3-9922-E8747C5CD8F5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70" r:id="rId2"/>
    <p:sldLayoutId id="2147483671" r:id="rId3"/>
    <p:sldLayoutId id="2147483672" r:id="rId4"/>
    <p:sldLayoutId id="2147483681" r:id="rId5"/>
    <p:sldLayoutId id="2147483678" r:id="rId6"/>
    <p:sldLayoutId id="2147483686" r:id="rId7"/>
  </p:sldLayoutIdLst>
  <p:timing>
    <p:tnLst>
      <p:par>
        <p:cTn id="1" dur="indefinite" restart="never" nodeType="tmRoot"/>
      </p:par>
    </p:tnLst>
  </p:timing>
  <p:hf hdr="0"/>
  <p:txStyles>
    <p:titleStyle>
      <a:lvl1pPr algn="l" defTabSz="685800" rtl="0" eaLnBrk="1" fontAlgn="base" hangingPunct="1">
        <a:spcBef>
          <a:spcPct val="0"/>
        </a:spcBef>
        <a:spcAft>
          <a:spcPct val="0"/>
        </a:spcAft>
        <a:defRPr sz="2000" kern="1200">
          <a:solidFill>
            <a:srgbClr val="003082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defTabSz="685800" rtl="0" eaLnBrk="1" fontAlgn="base" hangingPunct="1">
        <a:spcBef>
          <a:spcPct val="0"/>
        </a:spcBef>
        <a:spcAft>
          <a:spcPct val="0"/>
        </a:spcAft>
        <a:defRPr sz="2000">
          <a:solidFill>
            <a:srgbClr val="00308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l" defTabSz="685800" rtl="0" eaLnBrk="1" fontAlgn="base" hangingPunct="1">
        <a:spcBef>
          <a:spcPct val="0"/>
        </a:spcBef>
        <a:spcAft>
          <a:spcPct val="0"/>
        </a:spcAft>
        <a:defRPr sz="2000">
          <a:solidFill>
            <a:srgbClr val="00308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l" defTabSz="685800" rtl="0" eaLnBrk="1" fontAlgn="base" hangingPunct="1">
        <a:spcBef>
          <a:spcPct val="0"/>
        </a:spcBef>
        <a:spcAft>
          <a:spcPct val="0"/>
        </a:spcAft>
        <a:defRPr sz="2000">
          <a:solidFill>
            <a:srgbClr val="00308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l" defTabSz="685800" rtl="0" eaLnBrk="1" fontAlgn="base" hangingPunct="1">
        <a:spcBef>
          <a:spcPct val="0"/>
        </a:spcBef>
        <a:spcAft>
          <a:spcPct val="0"/>
        </a:spcAft>
        <a:defRPr sz="2000">
          <a:solidFill>
            <a:srgbClr val="00308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l" defTabSz="685800" rtl="0" eaLnBrk="1" fontAlgn="base" hangingPunct="1">
        <a:spcBef>
          <a:spcPct val="0"/>
        </a:spcBef>
        <a:spcAft>
          <a:spcPct val="0"/>
        </a:spcAft>
        <a:defRPr sz="2000">
          <a:solidFill>
            <a:srgbClr val="00308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l" defTabSz="685800" rtl="0" eaLnBrk="1" fontAlgn="base" hangingPunct="1">
        <a:spcBef>
          <a:spcPct val="0"/>
        </a:spcBef>
        <a:spcAft>
          <a:spcPct val="0"/>
        </a:spcAft>
        <a:defRPr sz="2000">
          <a:solidFill>
            <a:srgbClr val="00308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l" defTabSz="685800" rtl="0" eaLnBrk="1" fontAlgn="base" hangingPunct="1">
        <a:spcBef>
          <a:spcPct val="0"/>
        </a:spcBef>
        <a:spcAft>
          <a:spcPct val="0"/>
        </a:spcAft>
        <a:defRPr sz="2000">
          <a:solidFill>
            <a:srgbClr val="00308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l" defTabSz="685800" rtl="0" eaLnBrk="1" fontAlgn="base" hangingPunct="1">
        <a:spcBef>
          <a:spcPct val="0"/>
        </a:spcBef>
        <a:spcAft>
          <a:spcPct val="0"/>
        </a:spcAft>
        <a:defRPr sz="2000">
          <a:solidFill>
            <a:srgbClr val="00308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179388" indent="-179388" algn="l" defTabSz="685800" rtl="0" eaLnBrk="1" fontAlgn="base" hangingPunct="1">
        <a:spcBef>
          <a:spcPct val="0"/>
        </a:spcBef>
        <a:spcAft>
          <a:spcPts val="600"/>
        </a:spcAft>
        <a:buClr>
          <a:srgbClr val="003082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358775" indent="-179388" algn="l" defTabSz="685800" rtl="0" eaLnBrk="1" fontAlgn="base" hangingPunct="1">
        <a:spcBef>
          <a:spcPct val="0"/>
        </a:spcBef>
        <a:spcAft>
          <a:spcPts val="600"/>
        </a:spcAft>
        <a:buClr>
          <a:srgbClr val="003082"/>
        </a:buClr>
        <a:buFont typeface="Symbol" panose="05050102010706020507" pitchFamily="18" charset="2"/>
        <a:buChar char="-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539750" indent="-179388" algn="l" defTabSz="685800" rtl="0" eaLnBrk="1" fontAlgn="base" hangingPunct="1">
        <a:spcBef>
          <a:spcPct val="0"/>
        </a:spcBef>
        <a:spcAft>
          <a:spcPts val="600"/>
        </a:spcAft>
        <a:buClr>
          <a:srgbClr val="003082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539750" algn="l" defTabSz="685800" rtl="0" eaLnBrk="1" fontAlgn="base" hangingPunct="1">
        <a:spcBef>
          <a:spcPct val="0"/>
        </a:spcBef>
        <a:spcAft>
          <a:spcPts val="600"/>
        </a:spcAft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543050" indent="-171450" algn="l" defTabSz="685800" rtl="0" eaLnBrk="1" fontAlgn="base" hangingPunct="1"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590549"/>
            <a:ext cx="8229600" cy="472679"/>
          </a:xfrm>
        </p:spPr>
        <p:txBody>
          <a:bodyPr/>
          <a:lstStyle/>
          <a:p>
            <a:pPr algn="ctr"/>
            <a:r>
              <a:rPr lang="de-DE" sz="3200" dirty="0" smtClean="0"/>
              <a:t>Vom Negativ- zum Positivszenario</a:t>
            </a:r>
            <a:endParaRPr lang="de-DE" sz="3200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2244868" cy="479822"/>
          </a:xfrm>
        </p:spPr>
        <p:txBody>
          <a:bodyPr/>
          <a:lstStyle/>
          <a:p>
            <a:r>
              <a:rPr lang="de-DE" dirty="0" smtClean="0"/>
              <a:t>Negativszenario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291090" y="1904736"/>
            <a:ext cx="2657771" cy="2689886"/>
          </a:xfrm>
        </p:spPr>
        <p:txBody>
          <a:bodyPr/>
          <a:lstStyle/>
          <a:p>
            <a:pPr marL="342900" indent="-342900">
              <a:buFont typeface="+mj-lt"/>
              <a:buAutoNum type="arabicPeriod"/>
            </a:pPr>
            <a:r>
              <a:rPr lang="de-DE" dirty="0" smtClean="0">
                <a:solidFill>
                  <a:srgbClr val="FF0000"/>
                </a:solidFill>
              </a:rPr>
              <a:t>Deutlich mehr </a:t>
            </a:r>
            <a:r>
              <a:rPr lang="de-DE" dirty="0">
                <a:solidFill>
                  <a:srgbClr val="FF0000"/>
                </a:solidFill>
              </a:rPr>
              <a:t>Pflegebedürftige</a:t>
            </a:r>
          </a:p>
          <a:p>
            <a:pPr marL="342900" indent="-342900">
              <a:buFont typeface="+mj-lt"/>
              <a:buAutoNum type="arabicPeriod"/>
            </a:pPr>
            <a:r>
              <a:rPr lang="de-DE" dirty="0" smtClean="0">
                <a:solidFill>
                  <a:srgbClr val="FF0000"/>
                </a:solidFill>
              </a:rPr>
              <a:t>Deutlich weniger Pflegekräfte</a:t>
            </a:r>
            <a:br>
              <a:rPr lang="de-DE" dirty="0" smtClean="0">
                <a:solidFill>
                  <a:srgbClr val="FF0000"/>
                </a:solidFill>
              </a:rPr>
            </a:br>
            <a:endParaRPr lang="de-DE" dirty="0">
              <a:solidFill>
                <a:srgbClr val="FF0000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de-DE" dirty="0" smtClean="0">
                <a:solidFill>
                  <a:srgbClr val="FF0000"/>
                </a:solidFill>
              </a:rPr>
              <a:t>Pflege als Massenabfertigung und massiver Pflegenotstand</a:t>
            </a:r>
            <a:endParaRPr lang="de-DE" dirty="0">
              <a:solidFill>
                <a:srgbClr val="FF0000"/>
              </a:solidFill>
            </a:endParaRPr>
          </a:p>
          <a:p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3107062" y="1151335"/>
            <a:ext cx="5579739" cy="479822"/>
          </a:xfrm>
        </p:spPr>
        <p:txBody>
          <a:bodyPr/>
          <a:lstStyle/>
          <a:p>
            <a:r>
              <a:rPr lang="de-DE" dirty="0" smtClean="0"/>
              <a:t>Positivszenario</a:t>
            </a:r>
            <a:r>
              <a:rPr lang="de-DE" dirty="0" smtClean="0"/>
              <a:t>:</a:t>
            </a:r>
            <a:endParaRPr lang="de-DE" dirty="0">
              <a:solidFill>
                <a:srgbClr val="FF0000"/>
              </a:solidFill>
            </a:endParaRP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3107062" y="1904736"/>
            <a:ext cx="5885065" cy="2689886"/>
          </a:xfrm>
        </p:spPr>
        <p:txBody>
          <a:bodyPr/>
          <a:lstStyle/>
          <a:p>
            <a:pPr marL="342900" indent="-342900">
              <a:buFont typeface="+mj-lt"/>
              <a:buAutoNum type="arabicPeriod"/>
            </a:pPr>
            <a:r>
              <a:rPr lang="de-DE" dirty="0" smtClean="0">
                <a:solidFill>
                  <a:srgbClr val="00B050"/>
                </a:solidFill>
              </a:rPr>
              <a:t>nur wenig mehr Pflegebedürftige, weil wirksame Gesundheitsförderungsmaßnahmen gestartet wurden</a:t>
            </a:r>
          </a:p>
          <a:p>
            <a:pPr marL="342900" indent="-342900">
              <a:buFont typeface="+mj-lt"/>
              <a:buAutoNum type="arabicPeriod"/>
            </a:pPr>
            <a:r>
              <a:rPr lang="de-DE" dirty="0" smtClean="0">
                <a:solidFill>
                  <a:srgbClr val="00B050"/>
                </a:solidFill>
              </a:rPr>
              <a:t>mehr qualifizierte Pflegekräfte, weil eine Ausbildungsoffensive initiiert wurde und ausländische Pflegekräfte angeworben wurden</a:t>
            </a:r>
            <a:endParaRPr lang="de-DE" dirty="0">
              <a:solidFill>
                <a:srgbClr val="00B050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de-DE" dirty="0">
                <a:solidFill>
                  <a:srgbClr val="00B050"/>
                </a:solidFill>
              </a:rPr>
              <a:t>Pflegebedürftige werden individuell, bedarfsgerecht, respektvoll, kultursensibel und gemeinschaftlich mit hoher Qualität </a:t>
            </a:r>
            <a:r>
              <a:rPr lang="de-DE" dirty="0" smtClean="0">
                <a:solidFill>
                  <a:srgbClr val="00B050"/>
                </a:solidFill>
              </a:rPr>
              <a:t>gepflegt, weil es quantitativ und qualitativ ausreichend Pflegekräfte gibt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7424A-2208-4DE4-997A-15FE9330E26D}" type="datetime1">
              <a:rPr lang="de-DE" smtClean="0"/>
              <a:t>28.02.2019</a:t>
            </a:fld>
            <a:endParaRPr lang="de-DE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Pflegeszenarien, Ziele und Maßnahmen im LK Hameln-Pyrmont </a:t>
            </a:r>
            <a:endParaRPr lang="de-DE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smtClean="0"/>
              <a:t>Seite </a:t>
            </a:r>
            <a:fld id="{C7319460-60A3-4929-9D4F-34627EE5EF05}" type="slidenum">
              <a:rPr lang="de-DE" smtClean="0"/>
              <a:pPr/>
              <a:t>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671850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BST-Farben 2014">
      <a:dk1>
        <a:sysClr val="windowText" lastClr="000000"/>
      </a:dk1>
      <a:lt1>
        <a:sysClr val="window" lastClr="FFFFFF"/>
      </a:lt1>
      <a:dk2>
        <a:srgbClr val="003082"/>
      </a:dk2>
      <a:lt2>
        <a:srgbClr val="DDDDDD"/>
      </a:lt2>
      <a:accent1>
        <a:srgbClr val="003082"/>
      </a:accent1>
      <a:accent2>
        <a:srgbClr val="5591AA"/>
      </a:accent2>
      <a:accent3>
        <a:srgbClr val="CCCC9A"/>
      </a:accent3>
      <a:accent4>
        <a:srgbClr val="808080"/>
      </a:accent4>
      <a:accent5>
        <a:srgbClr val="C80F41"/>
      </a:accent5>
      <a:accent6>
        <a:srgbClr val="C8DCEB"/>
      </a:accent6>
      <a:hlink>
        <a:srgbClr val="003082"/>
      </a:hlink>
      <a:folHlink>
        <a:srgbClr val="C80F41"/>
      </a:folHlink>
    </a:clrScheme>
    <a:fontScheme name="BST-Standard 2014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äsentation1" id="{EE5C51B2-BCE9-41E9-B93D-E208DD3491FC}" vid="{342BA340-6E85-490B-86D1-AE60F75235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1CA2192C1880AC46BC6559C00C562DCC" ma:contentTypeVersion="1" ma:contentTypeDescription="Ein neues Dokument erstellen." ma:contentTypeScope="" ma:versionID="d1711cde92eea92ca0b45760f09a3488">
  <xsd:schema xmlns:xsd="http://www.w3.org/2001/XMLSchema" xmlns:xs="http://www.w3.org/2001/XMLSchema" xmlns:p="http://schemas.microsoft.com/office/2006/metadata/properties" xmlns:ns2="69b25715-c20d-40fd-895e-63933703a1ae" targetNamespace="http://schemas.microsoft.com/office/2006/metadata/properties" ma:root="true" ma:fieldsID="336d0477e51432baae448097e5950533" ns2:_="">
    <xsd:import namespace="69b25715-c20d-40fd-895e-63933703a1ae"/>
    <xsd:element name="properties">
      <xsd:complexType>
        <xsd:sequence>
          <xsd:element name="documentManagement">
            <xsd:complexType>
              <xsd:all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b25715-c20d-40fd-895e-63933703a1ae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65B1AF0-09BB-4CEE-8701-23A73F3D6C5F}">
  <ds:schemaRefs>
    <ds:schemaRef ds:uri="http://purl.org/dc/elements/1.1/"/>
    <ds:schemaRef ds:uri="http://purl.org/dc/dcmitype/"/>
    <ds:schemaRef ds:uri="http://www.w3.org/XML/1998/namespace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http://schemas.microsoft.com/office/infopath/2007/PartnerControls"/>
    <ds:schemaRef ds:uri="69b25715-c20d-40fd-895e-63933703a1ae"/>
  </ds:schemaRefs>
</ds:datastoreItem>
</file>

<file path=customXml/itemProps2.xml><?xml version="1.0" encoding="utf-8"?>
<ds:datastoreItem xmlns:ds="http://schemas.openxmlformats.org/officeDocument/2006/customXml" ds:itemID="{3592C2D6-D2AD-4B65-8D61-6E8981381B5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9b25715-c20d-40fd-895e-63933703a1a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C8E398C-C353-4E89-8835-D4024BEFE6C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BS_Master</Template>
  <TotalTime>0</TotalTime>
  <Words>72</Words>
  <Application>Microsoft Office PowerPoint</Application>
  <PresentationFormat>Bildschirmpräsentation (16:9)</PresentationFormat>
  <Paragraphs>12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Symbol</vt:lpstr>
      <vt:lpstr>Wingdings</vt:lpstr>
      <vt:lpstr>Office Theme</vt:lpstr>
      <vt:lpstr>Vom Negativ- zum Positivszenario</vt:lpstr>
    </vt:vector>
  </TitlesOfParts>
  <Company>Bertelsmann Stiftung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Master Präsentation 16:9</dc:title>
  <dc:creator>Ullrich, Stefan, ST-CO (extern)</dc:creator>
  <cp:lastModifiedBy>Wähnke, Wolfgang, ST-LK</cp:lastModifiedBy>
  <cp:revision>289</cp:revision>
  <cp:lastPrinted>2019-02-21T09:53:13Z</cp:lastPrinted>
  <dcterms:created xsi:type="dcterms:W3CDTF">2016-05-06T09:28:29Z</dcterms:created>
  <dcterms:modified xsi:type="dcterms:W3CDTF">2019-02-28T12:57:24Z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0x0101001CA2192C1880AC46BC6559C00C562DCC</vt:lpwstr>
  </property>
</Properties>
</file>